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7" r:id="rId7"/>
    <p:sldId id="262" r:id="rId8"/>
    <p:sldId id="266" r:id="rId9"/>
    <p:sldId id="265" r:id="rId10"/>
    <p:sldId id="261" r:id="rId11"/>
    <p:sldId id="264" r:id="rId12"/>
  </p:sldIdLst>
  <p:sldSz cx="18288000" cy="10287000"/>
  <p:notesSz cx="6858000" cy="9144000"/>
  <p:embeddedFontLst>
    <p:embeddedFont>
      <p:font typeface="Gmarket Sans Medium" panose="020B0600000101010101" charset="-127"/>
      <p:regular r:id="rId14"/>
    </p:embeddedFont>
    <p:embeddedFont>
      <p:font typeface="Pretendard Light" panose="020B0600000101010101" charset="-127"/>
      <p:regular r:id="rId15"/>
    </p:embeddedFont>
    <p:embeddedFont>
      <p:font typeface="Pretendard Regular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025B8-CB45-4CBA-A9A5-206529B61654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97FCB-DD3A-43FD-9C8E-2EE7BA95C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5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9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8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057E3-6F80-CE79-CC25-06D99AB7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ACD750-A126-94C5-A89A-84A3846CA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65BAE5-A6CF-96F4-50BF-CABBE2265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39A89-4B28-63F2-8118-B5458B06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00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8A34-564A-7702-E687-B1956C7B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A0023-8627-0C45-5DDC-A33006DF1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378D5-ADA8-6594-9B60-98B1F1D10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31AC66-1A71-8DB4-C006-8BF94AA03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97FCB-DD3A-43FD-9C8E-2EE7BA95C0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4.png"/><Relationship Id="rId5" Type="http://schemas.openxmlformats.org/officeDocument/2006/relationships/image" Target="../media/image19.png"/><Relationship Id="rId10" Type="http://schemas.openxmlformats.org/officeDocument/2006/relationships/image" Target="../media/image53.png"/><Relationship Id="rId4" Type="http://schemas.openxmlformats.org/officeDocument/2006/relationships/image" Target="../media/image1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27.emf"/><Relationship Id="rId17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6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package" Target="../embeddings/Microsoft_Excel_Worksheet.xlsx"/><Relationship Id="rId5" Type="http://schemas.openxmlformats.org/officeDocument/2006/relationships/image" Target="../media/image17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9.png"/><Relationship Id="rId5" Type="http://schemas.openxmlformats.org/officeDocument/2006/relationships/image" Target="../media/image17.png"/><Relationship Id="rId10" Type="http://schemas.openxmlformats.org/officeDocument/2006/relationships/image" Target="../media/image48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[ 4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조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]  | 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김승환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조장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)  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장원근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김태일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도지훈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안성운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강나윤</a:t>
            </a:r>
            <a:endParaRPr lang="ko-KR" sz="1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스마</a:t>
            </a:r>
            <a:r>
              <a:rPr lang="ko-KR" altLang="en-US" sz="1900" b="0" i="0" u="none" strike="noStrike" dirty="0">
                <a:solidFill>
                  <a:srgbClr val="000000"/>
                </a:solidFill>
                <a:ea typeface="Pretendard Regular"/>
              </a:rPr>
              <a:t>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국방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분석과정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900" b="0" i="0" u="none" strike="noStrike" dirty="0" err="1">
                <a:solidFill>
                  <a:srgbClr val="000000"/>
                </a:solidFill>
                <a:ea typeface="Pretendard Regular"/>
              </a:rPr>
              <a:t>한화에어로스페이스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) 3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800" b="0" i="0" u="none" strike="noStrike" spc="-400">
                <a:solidFill>
                  <a:srgbClr val="9E9E9E"/>
                </a:solidFill>
                <a:ea typeface="Gmarket Sans Medium"/>
              </a:rPr>
              <a:t>드론</a:t>
            </a:r>
            <a:r>
              <a:rPr lang="en-US" sz="10800" b="0" i="0" u="none" strike="noStrike" spc="-40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10800" b="0" i="0" u="none" strike="noStrike" spc="-400">
                <a:solidFill>
                  <a:srgbClr val="9E9E9E"/>
                </a:solidFill>
                <a:ea typeface="Gmarket Sans Medium"/>
              </a:rPr>
              <a:t>비행</a:t>
            </a:r>
          </a:p>
          <a:p>
            <a:pPr lvl="0" algn="ctr">
              <a:lnSpc>
                <a:spcPct val="99600"/>
              </a:lnSpc>
            </a:pPr>
            <a:r>
              <a:rPr lang="ko-KR" sz="10800" b="0" i="0" u="none" strike="noStrike" spc="-400">
                <a:solidFill>
                  <a:srgbClr val="595959"/>
                </a:solidFill>
                <a:ea typeface="Gmarket Sans Medium"/>
              </a:rPr>
              <a:t>최적화</a:t>
            </a:r>
            <a:r>
              <a:rPr lang="en-US" sz="10800" b="0" i="0" u="none" strike="noStrike" spc="-4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0800" b="0" i="0" u="none" strike="noStrike" spc="-400">
                <a:solidFill>
                  <a:srgbClr val="595959"/>
                </a:solidFill>
                <a:ea typeface="Gmarket Sans Medium"/>
              </a:rPr>
              <a:t>지역</a:t>
            </a:r>
            <a:r>
              <a:rPr lang="en-US" sz="10800" b="0" i="0" u="none" strike="noStrike" spc="-4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0800" b="0" i="0" u="none" strike="noStrike" spc="-400">
                <a:solidFill>
                  <a:srgbClr val="595959"/>
                </a:solidFill>
                <a:ea typeface="Gmarket Sans Medium"/>
              </a:rPr>
              <a:t>분석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차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팀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200" y="3530600"/>
            <a:ext cx="14579600" cy="518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53200" y="6134100"/>
            <a:ext cx="51816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6134100"/>
            <a:ext cx="14706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1200" y="3683000"/>
            <a:ext cx="2286000" cy="2286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30100" y="4178300"/>
            <a:ext cx="2984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30100" y="4864100"/>
            <a:ext cx="388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이미지에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설명을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1200" y="6286500"/>
            <a:ext cx="2286000" cy="2286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30100" y="6781800"/>
            <a:ext cx="2984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30100" y="7454900"/>
            <a:ext cx="388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설명을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0600" y="3683000"/>
            <a:ext cx="2286000" cy="2286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876800" y="4178300"/>
            <a:ext cx="2984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76800" y="4864100"/>
            <a:ext cx="388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설명을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0600" y="6286500"/>
            <a:ext cx="2286000" cy="2286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876800" y="6781800"/>
            <a:ext cx="2984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키워드를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입력해주세요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76800" y="7454900"/>
            <a:ext cx="388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키워드에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세부내용을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설명을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간단히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7DCA507-40F4-B7AC-04E3-5E668C3E11CB}"/>
              </a:ext>
            </a:extLst>
          </p:cNvPr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1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결 론</a:t>
            </a:r>
            <a:endParaRPr lang="ko-KR" sz="5800" b="1" i="0" u="none" strike="noStrike" spc="-200" dirty="0">
              <a:solidFill>
                <a:srgbClr val="9E9E9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28FA2EAA-7D27-80B6-AD95-8E2BE4A78B2A}"/>
              </a:ext>
            </a:extLst>
          </p:cNvPr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6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 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7AF7-5E6C-228C-07BF-77E95B16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25C5C2A-0255-B3CF-C6B6-6ED67172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EFBC91-4BB3-8C10-4321-B02C5C48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E4886DA-0F34-50FC-94DB-9114A91E3FB2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9A2C446-C03B-749C-A845-5DB97E0B5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8B9E90-807D-5016-CD42-D05A32E22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9A7EFC-5CBA-C1AE-AC48-16AB6CCB6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BA06AA-7A59-019C-2E1C-243217CFB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AF090E-FE73-D9D4-050D-263E7B060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EB60CE02-2946-68C6-2B97-128A509BE4AA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pic>
        <p:nvPicPr>
          <p:cNvPr id="1032" name="Picture 8" descr="1,100+ Q&amp;A Section Stock Illustrations, Royalty-Free Vector Graphics &amp; Clip  Art - iStock | Q&amp;a panel, Panel discussion">
            <a:extLst>
              <a:ext uri="{FF2B5EF4-FFF2-40B4-BE49-F238E27FC236}">
                <a16:creationId xmlns:a16="http://schemas.microsoft.com/office/drawing/2014/main" id="{CFC7CE32-CF50-5267-9410-96091B5A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900363"/>
            <a:ext cx="58293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-300" dirty="0">
                <a:solidFill>
                  <a:srgbClr val="000000"/>
                </a:solidFill>
                <a:latin typeface="Gmarket Sans Medium"/>
              </a:rPr>
              <a:t>CONTENTS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조원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역할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범위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조건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Gmarket Sans Medium"/>
                <a:ea typeface="Gmarket Sans Medium"/>
              </a:rPr>
              <a:t>처리</a:t>
            </a:r>
            <a:endParaRPr lang="ko-KR" sz="25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altLang="en-US" sz="2500" spc="-100" dirty="0">
                <a:solidFill>
                  <a:srgbClr val="000000"/>
                </a:solidFill>
                <a:latin typeface="Gmarket Sans Medium"/>
                <a:ea typeface="Gmarket Sans Medium"/>
              </a:rPr>
              <a:t>데이터 시각화</a:t>
            </a:r>
            <a:endParaRPr lang="ko-KR" sz="25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77600" y="72009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alt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결</a:t>
            </a:r>
            <a:r>
              <a:rPr lang="en-US" alt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    </a:t>
            </a:r>
            <a:r>
              <a:rPr lang="ko-KR" alt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론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Q &amp; A</a:t>
            </a:r>
            <a:endParaRPr lang="ko-KR" sz="25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목표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22400" y="5473700"/>
            <a:ext cx="7391400" cy="325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드론은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무선전파로 조종할 수 있는 무인 항공기다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.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카메라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센서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통신시스템 등이 탑재돼 있으며 군사용도로 처음 생겨났지만 최근엔 고공 촬영과 배달 등으로 확대됐으며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키덜트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제품으로도 </a:t>
            </a: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재탄생돼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개인도 </a:t>
            </a: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드론을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구매하는 시대를 맞이했다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. </a:t>
            </a:r>
          </a:p>
          <a:p>
            <a:pPr>
              <a:lnSpc>
                <a:spcPct val="132800"/>
              </a:lnSpc>
            </a:pP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시대의 흐름에 따라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취미나 </a:t>
            </a: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래저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 활동으로 </a:t>
            </a:r>
            <a:r>
              <a:rPr lang="ko-KR" altLang="en-US" sz="2000" b="0" i="0" dirty="0" err="1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비행을 원하는 사용자가 원하는 기간에 비행하기 적합한 지역을 선정 할 수 있도록 </a:t>
            </a:r>
            <a:r>
              <a:rPr lang="ko-KR" altLang="en-US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기상정보와 지역정보를 분석하여 최적화 지역을 선정한다</a:t>
            </a:r>
            <a:r>
              <a:rPr lang="en-US" altLang="ko-KR" sz="2000" b="0" i="0" dirty="0">
                <a:solidFill>
                  <a:srgbClr val="2F2F2F"/>
                </a:solidFill>
                <a:effectLst/>
                <a:latin typeface="Gmarket Sans Medium" panose="020B0600000101010101" charset="-127"/>
                <a:ea typeface="Gmarket Sans Medium" panose="020B0600000101010101" charset="-127"/>
              </a:rPr>
              <a:t>.</a:t>
            </a:r>
            <a:r>
              <a:rPr lang="ko-KR" altLang="en-US" sz="2000" dirty="0">
                <a:solidFill>
                  <a:srgbClr val="2F2F2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sz="20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5100" y="4495800"/>
            <a:ext cx="7378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내가 원하는 때의 </a:t>
            </a:r>
            <a:r>
              <a:rPr lang="ko-KR" altLang="en-US" sz="2400" b="0" i="0" u="none" strike="noStrike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드론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비행하기 좋은 지역은 어디일까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?</a:t>
            </a:r>
            <a:endParaRPr lang="en-US" sz="24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5100" y="25781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en-US" sz="1600" spc="-100" dirty="0">
                <a:solidFill>
                  <a:srgbClr val="595959"/>
                </a:solidFill>
                <a:latin typeface="Gmarket Sans Medium"/>
              </a:rPr>
              <a:t>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/>
              </a:rPr>
              <a:t>1</a:t>
            </a:r>
            <a:r>
              <a:rPr lang="en-US" altLang="ko-KR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  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100" y="31623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800" b="1" i="0" u="none" strike="noStrike" spc="-200" dirty="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ko-KR" altLang="en-US" sz="5800" b="1" spc="-200" dirty="0">
                <a:solidFill>
                  <a:srgbClr val="9E9E9E"/>
                </a:solidFill>
                <a:ea typeface="Gmarket Sans Medium"/>
              </a:rPr>
              <a:t>목적</a:t>
            </a:r>
            <a:endParaRPr lang="ko-KR" sz="5800" b="1" i="0" u="none" strike="noStrike" spc="-200" dirty="0">
              <a:solidFill>
                <a:srgbClr val="9E9E9E"/>
              </a:solidFill>
              <a:ea typeface="Gmarket Sans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94ABCB-749E-7A46-8E6E-B5A779D230A2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1078345"/>
            <a:ext cx="8089900" cy="799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>
            <a:extLst>
              <a:ext uri="{FF2B5EF4-FFF2-40B4-BE49-F238E27FC236}">
                <a16:creationId xmlns:a16="http://schemas.microsoft.com/office/drawing/2014/main" id="{EFA86E51-5072-FEB7-17FB-A94305D7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02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495000" y="4059100"/>
            <a:ext cx="5760000" cy="144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8300" y="4368800"/>
            <a:ext cx="900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5" name="TextBox 15"/>
          <p:cNvSpPr txBox="1"/>
          <p:nvPr/>
        </p:nvSpPr>
        <p:spPr>
          <a:xfrm>
            <a:off x="2896035" y="4478480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김 승 환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92373" y="4622660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기상정보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크롤링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9" name="Picture 19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495000" y="5636290"/>
            <a:ext cx="5760000" cy="1440000"/>
          </a:xfrm>
          <a:prstGeom prst="rect">
            <a:avLst/>
          </a:prstGeom>
        </p:spPr>
      </p:pic>
      <p:pic>
        <p:nvPicPr>
          <p:cNvPr id="26" name="Picture 26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495000" y="7213600"/>
            <a:ext cx="5760000" cy="14400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858E38AB-CB3A-3E50-EF72-6E763B0D22B4}"/>
              </a:ext>
            </a:extLst>
          </p:cNvPr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1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조원</a:t>
            </a:r>
            <a:r>
              <a:rPr lang="en-US" sz="5800" b="1" i="0" u="none" strike="noStrike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소개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및 역할</a:t>
            </a:r>
            <a:endParaRPr lang="ko-KR" sz="5800" b="1" i="0" u="none" strike="noStrike" spc="-200" dirty="0">
              <a:solidFill>
                <a:srgbClr val="9E9E9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5D6F478E-96DD-7C95-823C-F7F40D651752}"/>
              </a:ext>
            </a:extLst>
          </p:cNvPr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530A7BB5-36E6-2A76-DC56-24D1092FB15E}"/>
              </a:ext>
            </a:extLst>
          </p:cNvPr>
          <p:cNvSpPr txBox="1"/>
          <p:nvPr/>
        </p:nvSpPr>
        <p:spPr>
          <a:xfrm>
            <a:off x="3575000" y="3556000"/>
            <a:ext cx="3600000" cy="294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20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데이터 수집 </a:t>
            </a:r>
            <a:r>
              <a:rPr lang="en-US" altLang="ko-KR" sz="20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2000" spc="-100" dirty="0" err="1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ko-KR" altLang="en-US" sz="20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0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Part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D63A3B96-1F1D-9D60-0E7C-327C9B8ABC34}"/>
              </a:ext>
            </a:extLst>
          </p:cNvPr>
          <p:cNvSpPr txBox="1"/>
          <p:nvPr/>
        </p:nvSpPr>
        <p:spPr>
          <a:xfrm>
            <a:off x="11113000" y="3553325"/>
            <a:ext cx="3600000" cy="294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20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0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시각화 </a:t>
            </a:r>
            <a:r>
              <a:rPr lang="en-US" altLang="ko-KR" sz="20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Part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B2AEC72B-1232-0C09-573E-8CFE990DDDC9}"/>
              </a:ext>
            </a:extLst>
          </p:cNvPr>
          <p:cNvSpPr txBox="1"/>
          <p:nvPr/>
        </p:nvSpPr>
        <p:spPr>
          <a:xfrm>
            <a:off x="2934782" y="4097516"/>
            <a:ext cx="660473" cy="3155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2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lang="ko-KR" altLang="en-US" sz="12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 장 </a:t>
            </a:r>
            <a:r>
              <a:rPr lang="en-US" altLang="ko-KR" sz="12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lang="en-US" sz="1200" b="0" i="0" u="none" strike="noStrike" spc="-100" dirty="0">
              <a:solidFill>
                <a:srgbClr val="595959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56" name="Picture 14">
            <a:extLst>
              <a:ext uri="{FF2B5EF4-FFF2-40B4-BE49-F238E27FC236}">
                <a16:creationId xmlns:a16="http://schemas.microsoft.com/office/drawing/2014/main" id="{7547D6F9-AC98-B530-37DD-B18514361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8300" y="5909480"/>
            <a:ext cx="900000" cy="900000"/>
          </a:xfrm>
          <a:prstGeom prst="rect">
            <a:avLst/>
          </a:prstGeom>
          <a:noFill/>
        </p:spPr>
      </p:pic>
      <p:sp>
        <p:nvSpPr>
          <p:cNvPr id="57" name="TextBox 17">
            <a:extLst>
              <a:ext uri="{FF2B5EF4-FFF2-40B4-BE49-F238E27FC236}">
                <a16:creationId xmlns:a16="http://schemas.microsoft.com/office/drawing/2014/main" id="{2CC46124-5B96-FB21-EC9C-BF6AE9DBE61C}"/>
              </a:ext>
            </a:extLst>
          </p:cNvPr>
          <p:cNvSpPr txBox="1"/>
          <p:nvPr/>
        </p:nvSpPr>
        <p:spPr>
          <a:xfrm>
            <a:off x="4092373" y="617719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지역정보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크롤링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8ABE2319-6754-4352-54D5-6093C4DACF69}"/>
              </a:ext>
            </a:extLst>
          </p:cNvPr>
          <p:cNvSpPr txBox="1"/>
          <p:nvPr/>
        </p:nvSpPr>
        <p:spPr>
          <a:xfrm>
            <a:off x="2891750" y="5996290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장 원 근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59" name="Picture 14">
            <a:extLst>
              <a:ext uri="{FF2B5EF4-FFF2-40B4-BE49-F238E27FC236}">
                <a16:creationId xmlns:a16="http://schemas.microsoft.com/office/drawing/2014/main" id="{0E3DA668-FBC1-AB87-2110-B40AC947A4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8300" y="7510460"/>
            <a:ext cx="900000" cy="900000"/>
          </a:xfrm>
          <a:prstGeom prst="rect">
            <a:avLst/>
          </a:prstGeom>
          <a:noFill/>
        </p:spPr>
      </p:pic>
      <p:sp>
        <p:nvSpPr>
          <p:cNvPr id="60" name="TextBox 17">
            <a:extLst>
              <a:ext uri="{FF2B5EF4-FFF2-40B4-BE49-F238E27FC236}">
                <a16:creationId xmlns:a16="http://schemas.microsoft.com/office/drawing/2014/main" id="{9938B085-69A1-6B77-306F-C1E48E08F280}"/>
              </a:ext>
            </a:extLst>
          </p:cNvPr>
          <p:cNvSpPr txBox="1"/>
          <p:nvPr/>
        </p:nvSpPr>
        <p:spPr>
          <a:xfrm>
            <a:off x="4092373" y="7764320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</a:t>
            </a:r>
            <a:r>
              <a:rPr lang="en-US" altLang="ko-KR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&amp;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지역정보 통합 및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1" name="TextBox 15">
            <a:extLst>
              <a:ext uri="{FF2B5EF4-FFF2-40B4-BE49-F238E27FC236}">
                <a16:creationId xmlns:a16="http://schemas.microsoft.com/office/drawing/2014/main" id="{814FFDB2-715B-55C9-F71C-88D4E80D4904}"/>
              </a:ext>
            </a:extLst>
          </p:cNvPr>
          <p:cNvSpPr txBox="1"/>
          <p:nvPr/>
        </p:nvSpPr>
        <p:spPr>
          <a:xfrm>
            <a:off x="2891750" y="7597270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안 성 운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62" name="Picture 12">
            <a:extLst>
              <a:ext uri="{FF2B5EF4-FFF2-40B4-BE49-F238E27FC236}">
                <a16:creationId xmlns:a16="http://schemas.microsoft.com/office/drawing/2014/main" id="{DE20CE51-84BD-DF44-CD22-C240F5883A35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4059100"/>
            <a:ext cx="5760000" cy="1440000"/>
          </a:xfrm>
          <a:prstGeom prst="rect">
            <a:avLst/>
          </a:prstGeom>
        </p:spPr>
      </p:pic>
      <p:pic>
        <p:nvPicPr>
          <p:cNvPr id="63" name="Picture 14">
            <a:extLst>
              <a:ext uri="{FF2B5EF4-FFF2-40B4-BE49-F238E27FC236}">
                <a16:creationId xmlns:a16="http://schemas.microsoft.com/office/drawing/2014/main" id="{182BA85D-C347-A4E5-8923-09D1F2624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300" y="4368800"/>
            <a:ext cx="900000" cy="900000"/>
          </a:xfrm>
          <a:prstGeom prst="rect">
            <a:avLst/>
          </a:prstGeom>
          <a:noFill/>
        </p:spPr>
      </p:pic>
      <p:sp>
        <p:nvSpPr>
          <p:cNvPr id="64" name="TextBox 15">
            <a:extLst>
              <a:ext uri="{FF2B5EF4-FFF2-40B4-BE49-F238E27FC236}">
                <a16:creationId xmlns:a16="http://schemas.microsoft.com/office/drawing/2014/main" id="{2B99B163-74DC-FB9F-C123-D8B5D20098E1}"/>
              </a:ext>
            </a:extLst>
          </p:cNvPr>
          <p:cNvSpPr txBox="1"/>
          <p:nvPr/>
        </p:nvSpPr>
        <p:spPr>
          <a:xfrm>
            <a:off x="10434035" y="4478480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김 태 일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5" name="TextBox 17">
            <a:extLst>
              <a:ext uri="{FF2B5EF4-FFF2-40B4-BE49-F238E27FC236}">
                <a16:creationId xmlns:a16="http://schemas.microsoft.com/office/drawing/2014/main" id="{1B98ED6B-56E6-24AD-574B-9BF2ECBB2D6E}"/>
              </a:ext>
            </a:extLst>
          </p:cNvPr>
          <p:cNvSpPr txBox="1"/>
          <p:nvPr/>
        </p:nvSpPr>
        <p:spPr>
          <a:xfrm>
            <a:off x="11630373" y="4622660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 시각화 및 </a:t>
            </a:r>
            <a:r>
              <a:rPr lang="ko-KR" altLang="en-US" sz="2000" spc="-1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코드 정리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66" name="Picture 19">
            <a:extLst>
              <a:ext uri="{FF2B5EF4-FFF2-40B4-BE49-F238E27FC236}">
                <a16:creationId xmlns:a16="http://schemas.microsoft.com/office/drawing/2014/main" id="{6882F40E-5947-C85C-CA9B-A3B2AD1EDE0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000" y="5636290"/>
            <a:ext cx="5760000" cy="1440000"/>
          </a:xfrm>
          <a:prstGeom prst="rect">
            <a:avLst/>
          </a:prstGeom>
        </p:spPr>
      </p:pic>
      <p:pic>
        <p:nvPicPr>
          <p:cNvPr id="67" name="Picture 26">
            <a:extLst>
              <a:ext uri="{FF2B5EF4-FFF2-40B4-BE49-F238E27FC236}">
                <a16:creationId xmlns:a16="http://schemas.microsoft.com/office/drawing/2014/main" id="{071CCAA1-EDDD-B370-9A27-B44D7FC927FB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3000" y="7213600"/>
            <a:ext cx="5760000" cy="1440000"/>
          </a:xfrm>
          <a:prstGeom prst="rect">
            <a:avLst/>
          </a:prstGeom>
        </p:spPr>
      </p:pic>
      <p:pic>
        <p:nvPicPr>
          <p:cNvPr id="69" name="Picture 14">
            <a:extLst>
              <a:ext uri="{FF2B5EF4-FFF2-40B4-BE49-F238E27FC236}">
                <a16:creationId xmlns:a16="http://schemas.microsoft.com/office/drawing/2014/main" id="{4B9E4AB5-EE80-73B9-2E7A-B7ADA6008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300" y="5909480"/>
            <a:ext cx="900000" cy="900000"/>
          </a:xfrm>
          <a:prstGeom prst="rect">
            <a:avLst/>
          </a:prstGeom>
          <a:noFill/>
        </p:spPr>
      </p:pic>
      <p:sp>
        <p:nvSpPr>
          <p:cNvPr id="70" name="TextBox 17">
            <a:extLst>
              <a:ext uri="{FF2B5EF4-FFF2-40B4-BE49-F238E27FC236}">
                <a16:creationId xmlns:a16="http://schemas.microsoft.com/office/drawing/2014/main" id="{501D4CAF-A15A-C523-3E72-C25F6FFC6A8E}"/>
              </a:ext>
            </a:extLst>
          </p:cNvPr>
          <p:cNvSpPr txBox="1"/>
          <p:nvPr/>
        </p:nvSpPr>
        <p:spPr>
          <a:xfrm>
            <a:off x="11630373" y="6177195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 마커 시각화 및 결과 그래프 도출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1" name="TextBox 15">
            <a:extLst>
              <a:ext uri="{FF2B5EF4-FFF2-40B4-BE49-F238E27FC236}">
                <a16:creationId xmlns:a16="http://schemas.microsoft.com/office/drawing/2014/main" id="{0F83E9EA-11C0-4B1E-F26B-213811A1FC65}"/>
              </a:ext>
            </a:extLst>
          </p:cNvPr>
          <p:cNvSpPr txBox="1"/>
          <p:nvPr/>
        </p:nvSpPr>
        <p:spPr>
          <a:xfrm>
            <a:off x="10429750" y="5996290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도 지 훈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72" name="Picture 14">
            <a:extLst>
              <a:ext uri="{FF2B5EF4-FFF2-40B4-BE49-F238E27FC236}">
                <a16:creationId xmlns:a16="http://schemas.microsoft.com/office/drawing/2014/main" id="{7D1249A5-3E8B-699E-D042-EF0904FC5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300" y="7510460"/>
            <a:ext cx="900000" cy="900000"/>
          </a:xfrm>
          <a:prstGeom prst="rect">
            <a:avLst/>
          </a:prstGeom>
          <a:noFill/>
        </p:spPr>
      </p:pic>
      <p:sp>
        <p:nvSpPr>
          <p:cNvPr id="73" name="TextBox 17">
            <a:extLst>
              <a:ext uri="{FF2B5EF4-FFF2-40B4-BE49-F238E27FC236}">
                <a16:creationId xmlns:a16="http://schemas.microsoft.com/office/drawing/2014/main" id="{2F30D450-6D86-3A3A-745B-A79DC0183447}"/>
              </a:ext>
            </a:extLst>
          </p:cNvPr>
          <p:cNvSpPr txBox="1"/>
          <p:nvPr/>
        </p:nvSpPr>
        <p:spPr>
          <a:xfrm>
            <a:off x="11630373" y="7764320"/>
            <a:ext cx="388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 및 그래프 시각화</a:t>
            </a:r>
            <a:endParaRPr lang="en-US" sz="2000" b="0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4" name="TextBox 15">
            <a:extLst>
              <a:ext uri="{FF2B5EF4-FFF2-40B4-BE49-F238E27FC236}">
                <a16:creationId xmlns:a16="http://schemas.microsoft.com/office/drawing/2014/main" id="{CC449164-3801-16FB-F23F-963F81D3ED96}"/>
              </a:ext>
            </a:extLst>
          </p:cNvPr>
          <p:cNvSpPr txBox="1"/>
          <p:nvPr/>
        </p:nvSpPr>
        <p:spPr>
          <a:xfrm>
            <a:off x="10429750" y="7597270"/>
            <a:ext cx="720000" cy="7200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ko-KR" altLang="en-US" sz="1600" b="1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강 나 윤</a:t>
            </a:r>
            <a:endParaRPr lang="en-US" sz="1600" b="1" i="0" u="none" strike="noStrike" spc="-1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F9F91CE1-2439-E7B8-CD1B-8EE7A1F3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824BE595-8157-5A06-EFED-CA48FD8592EF}"/>
              </a:ext>
            </a:extLst>
          </p:cNvPr>
          <p:cNvGrpSpPr/>
          <p:nvPr/>
        </p:nvGrpSpPr>
        <p:grpSpPr>
          <a:xfrm>
            <a:off x="6709465" y="3418609"/>
            <a:ext cx="4991100" cy="5257800"/>
            <a:chOff x="1257300" y="3517900"/>
            <a:chExt cx="4991100" cy="52578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F4F24C-9B87-6E27-43C0-61A68E0634D9}"/>
                </a:ext>
              </a:extLst>
            </p:cNvPr>
            <p:cNvGrpSpPr/>
            <p:nvPr/>
          </p:nvGrpSpPr>
          <p:grpSpPr>
            <a:xfrm>
              <a:off x="3492500" y="3517900"/>
              <a:ext cx="520700" cy="520700"/>
              <a:chOff x="3492500" y="3517900"/>
              <a:chExt cx="520700" cy="520700"/>
            </a:xfrm>
          </p:grpSpPr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2500" y="3517900"/>
                <a:ext cx="520700" cy="520700"/>
              </a:xfrm>
              <a:prstGeom prst="rect">
                <a:avLst/>
              </a:prstGeom>
            </p:spPr>
          </p:pic>
          <p:sp>
            <p:nvSpPr>
              <p:cNvPr id="14" name="TextBox 14"/>
              <p:cNvSpPr txBox="1"/>
              <p:nvPr/>
            </p:nvSpPr>
            <p:spPr>
              <a:xfrm>
                <a:off x="3530600" y="3644900"/>
                <a:ext cx="444500" cy="292100"/>
              </a:xfrm>
              <a:prstGeom prst="rect">
                <a:avLst/>
              </a:prstGeom>
            </p:spPr>
            <p:txBody>
              <a:bodyPr lIns="0" tIns="0" rIns="0" bIns="0" rtlCol="0" anchor="ctr" anchorCtr="0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1600" spc="-100" dirty="0">
                    <a:solidFill>
                      <a:srgbClr val="000000"/>
                    </a:solidFill>
                    <a:latin typeface="Gmarket Sans Medium"/>
                  </a:rPr>
                  <a:t>2</a:t>
                </a:r>
                <a:endParaRPr lang="en-US" sz="1600" b="0" i="0" u="none" strike="noStrike" spc="-100" dirty="0">
                  <a:solidFill>
                    <a:srgbClr val="000000"/>
                  </a:solidFill>
                  <a:latin typeface="Gmarket Sans Medium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866900" y="7327900"/>
              <a:ext cx="37719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기상 조건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47800" y="7835900"/>
              <a:ext cx="46228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선정한 </a:t>
              </a: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드론의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사양 정보에 따라 기상 조건 선정</a:t>
              </a:r>
              <a:endParaRPr lang="en-US" altLang="ko-KR" sz="1900" dirty="0">
                <a:solidFill>
                  <a:srgbClr val="000000"/>
                </a:solidFill>
                <a:latin typeface="Pretendard Light"/>
                <a:ea typeface="Pretendard Light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(2024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년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연간 기상 데이터 활용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)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sp>
        <p:nvSpPr>
          <p:cNvPr id="53" name="TextBox 29">
            <a:extLst>
              <a:ext uri="{FF2B5EF4-FFF2-40B4-BE49-F238E27FC236}">
                <a16:creationId xmlns:a16="http://schemas.microsoft.com/office/drawing/2014/main" id="{D889B037-4D9E-C234-65A1-14D656869921}"/>
              </a:ext>
            </a:extLst>
          </p:cNvPr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1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lang="en-US" sz="5800" b="1" i="0" u="none" strike="noStrike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5800" b="1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범위 및 조건</a:t>
            </a:r>
            <a:endParaRPr lang="ko-KR" sz="5800" b="1" i="0" u="none" strike="noStrike" spc="-200" dirty="0">
              <a:solidFill>
                <a:srgbClr val="9E9E9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4" name="TextBox 30">
            <a:extLst>
              <a:ext uri="{FF2B5EF4-FFF2-40B4-BE49-F238E27FC236}">
                <a16:creationId xmlns:a16="http://schemas.microsoft.com/office/drawing/2014/main" id="{686C973C-0EC2-22FF-DCD6-4B58F3239977}"/>
              </a:ext>
            </a:extLst>
          </p:cNvPr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3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FD300E4-D7B8-3C46-C9C6-F27E9005BFCB}"/>
              </a:ext>
            </a:extLst>
          </p:cNvPr>
          <p:cNvGrpSpPr/>
          <p:nvPr/>
        </p:nvGrpSpPr>
        <p:grpSpPr>
          <a:xfrm>
            <a:off x="1469609" y="3418609"/>
            <a:ext cx="4991100" cy="5257800"/>
            <a:chOff x="1257300" y="3517900"/>
            <a:chExt cx="4991100" cy="5257800"/>
          </a:xfrm>
        </p:grpSpPr>
        <p:pic>
          <p:nvPicPr>
            <p:cNvPr id="58" name="Picture 11">
              <a:extLst>
                <a:ext uri="{FF2B5EF4-FFF2-40B4-BE49-F238E27FC236}">
                  <a16:creationId xmlns:a16="http://schemas.microsoft.com/office/drawing/2014/main" id="{B6CA1B9D-4717-D8E8-0B9A-18B85DBA1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4B08890-B773-B1C2-C592-7BA2A87D4FD5}"/>
                </a:ext>
              </a:extLst>
            </p:cNvPr>
            <p:cNvGrpSpPr/>
            <p:nvPr/>
          </p:nvGrpSpPr>
          <p:grpSpPr>
            <a:xfrm>
              <a:off x="3492500" y="3517900"/>
              <a:ext cx="520700" cy="520700"/>
              <a:chOff x="3492500" y="3517900"/>
              <a:chExt cx="520700" cy="520700"/>
            </a:xfrm>
          </p:grpSpPr>
          <p:pic>
            <p:nvPicPr>
              <p:cNvPr id="62" name="Picture 13">
                <a:extLst>
                  <a:ext uri="{FF2B5EF4-FFF2-40B4-BE49-F238E27FC236}">
                    <a16:creationId xmlns:a16="http://schemas.microsoft.com/office/drawing/2014/main" id="{2D02A138-F51C-038A-1FE9-6836B3076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2500" y="3517900"/>
                <a:ext cx="520700" cy="520700"/>
              </a:xfrm>
              <a:prstGeom prst="rect">
                <a:avLst/>
              </a:prstGeom>
            </p:spPr>
          </p:pic>
          <p:sp>
            <p:nvSpPr>
              <p:cNvPr id="63" name="TextBox 14">
                <a:extLst>
                  <a:ext uri="{FF2B5EF4-FFF2-40B4-BE49-F238E27FC236}">
                    <a16:creationId xmlns:a16="http://schemas.microsoft.com/office/drawing/2014/main" id="{2CB9E171-28DF-25B1-179D-E056B24B826E}"/>
                  </a:ext>
                </a:extLst>
              </p:cNvPr>
              <p:cNvSpPr txBox="1"/>
              <p:nvPr/>
            </p:nvSpPr>
            <p:spPr>
              <a:xfrm>
                <a:off x="3530600" y="3644900"/>
                <a:ext cx="444500" cy="292100"/>
              </a:xfrm>
              <a:prstGeom prst="rect">
                <a:avLst/>
              </a:prstGeom>
            </p:spPr>
            <p:txBody>
              <a:bodyPr lIns="0" tIns="0" rIns="0" bIns="0" rtlCol="0" anchor="ctr" anchorCtr="0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1600" b="0" i="0" u="none" strike="noStrike" spc="-100" dirty="0">
                    <a:solidFill>
                      <a:srgbClr val="000000"/>
                    </a:solidFill>
                    <a:latin typeface="Gmarket Sans Medium"/>
                  </a:rPr>
                  <a:t>1</a:t>
                </a:r>
              </a:p>
            </p:txBody>
          </p:sp>
        </p:grpSp>
        <p:sp>
          <p:nvSpPr>
            <p:cNvPr id="60" name="TextBox 15">
              <a:extLst>
                <a:ext uri="{FF2B5EF4-FFF2-40B4-BE49-F238E27FC236}">
                  <a16:creationId xmlns:a16="http://schemas.microsoft.com/office/drawing/2014/main" id="{5E6C7BC1-C67F-8B43-7985-4F36D1176157}"/>
                </a:ext>
              </a:extLst>
            </p:cNvPr>
            <p:cNvSpPr txBox="1"/>
            <p:nvPr/>
          </p:nvSpPr>
          <p:spPr>
            <a:xfrm>
              <a:off x="1866900" y="7327900"/>
              <a:ext cx="37719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ko-KR" altLang="en-US" sz="2000" b="0" i="0" u="none" strike="noStrike" spc="-100" dirty="0" err="1">
                  <a:solidFill>
                    <a:srgbClr val="000000"/>
                  </a:solidFill>
                  <a:ea typeface="Gmarket Sans Medium"/>
                </a:rPr>
                <a:t>드론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 모델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  <p:sp>
          <p:nvSpPr>
            <p:cNvPr id="61" name="TextBox 16">
              <a:extLst>
                <a:ext uri="{FF2B5EF4-FFF2-40B4-BE49-F238E27FC236}">
                  <a16:creationId xmlns:a16="http://schemas.microsoft.com/office/drawing/2014/main" id="{36B55898-521B-A8A8-B8C0-2F8EA14B2B4B}"/>
                </a:ext>
              </a:extLst>
            </p:cNvPr>
            <p:cNvSpPr txBox="1"/>
            <p:nvPr/>
          </p:nvSpPr>
          <p:spPr>
            <a:xfrm>
              <a:off x="1447800" y="7835900"/>
              <a:ext cx="46228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드론조종자격증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미보유자도 이용 가능한 </a:t>
              </a: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(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중량 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2kg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미만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)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시제품 중 상위 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5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종 선정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705732A-7A0A-6809-F405-DBBF393B69A3}"/>
              </a:ext>
            </a:extLst>
          </p:cNvPr>
          <p:cNvGrpSpPr/>
          <p:nvPr/>
        </p:nvGrpSpPr>
        <p:grpSpPr>
          <a:xfrm>
            <a:off x="11944350" y="3418609"/>
            <a:ext cx="4991100" cy="5257800"/>
            <a:chOff x="1257300" y="3517900"/>
            <a:chExt cx="4991100" cy="5257800"/>
          </a:xfrm>
        </p:grpSpPr>
        <p:pic>
          <p:nvPicPr>
            <p:cNvPr id="65" name="Picture 11">
              <a:extLst>
                <a:ext uri="{FF2B5EF4-FFF2-40B4-BE49-F238E27FC236}">
                  <a16:creationId xmlns:a16="http://schemas.microsoft.com/office/drawing/2014/main" id="{689D210B-9941-0431-CDD3-EBF65B57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D24954F-4A4E-9399-D393-05A794A44480}"/>
                </a:ext>
              </a:extLst>
            </p:cNvPr>
            <p:cNvGrpSpPr/>
            <p:nvPr/>
          </p:nvGrpSpPr>
          <p:grpSpPr>
            <a:xfrm>
              <a:off x="3492500" y="3517900"/>
              <a:ext cx="520700" cy="520700"/>
              <a:chOff x="3492500" y="3517900"/>
              <a:chExt cx="520700" cy="520700"/>
            </a:xfrm>
          </p:grpSpPr>
          <p:pic>
            <p:nvPicPr>
              <p:cNvPr id="69" name="Picture 13">
                <a:extLst>
                  <a:ext uri="{FF2B5EF4-FFF2-40B4-BE49-F238E27FC236}">
                    <a16:creationId xmlns:a16="http://schemas.microsoft.com/office/drawing/2014/main" id="{C75EDD15-51E6-98C4-4093-7FBF3438A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2500" y="3517900"/>
                <a:ext cx="520700" cy="520700"/>
              </a:xfrm>
              <a:prstGeom prst="rect">
                <a:avLst/>
              </a:prstGeom>
            </p:spPr>
          </p:pic>
          <p:sp>
            <p:nvSpPr>
              <p:cNvPr id="70" name="TextBox 14">
                <a:extLst>
                  <a:ext uri="{FF2B5EF4-FFF2-40B4-BE49-F238E27FC236}">
                    <a16:creationId xmlns:a16="http://schemas.microsoft.com/office/drawing/2014/main" id="{D8854B6F-E032-E5C2-C54E-6A61F939CEA1}"/>
                  </a:ext>
                </a:extLst>
              </p:cNvPr>
              <p:cNvSpPr txBox="1"/>
              <p:nvPr/>
            </p:nvSpPr>
            <p:spPr>
              <a:xfrm>
                <a:off x="3530600" y="3644900"/>
                <a:ext cx="444500" cy="292100"/>
              </a:xfrm>
              <a:prstGeom prst="rect">
                <a:avLst/>
              </a:prstGeom>
            </p:spPr>
            <p:txBody>
              <a:bodyPr lIns="0" tIns="0" rIns="0" bIns="0" rtlCol="0" anchor="ctr" anchorCtr="0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1600" b="0" i="0" u="none" strike="noStrike" spc="-100" dirty="0">
                    <a:solidFill>
                      <a:srgbClr val="000000"/>
                    </a:solidFill>
                    <a:latin typeface="Gmarket Sans Medium"/>
                  </a:rPr>
                  <a:t>3</a:t>
                </a:r>
              </a:p>
            </p:txBody>
          </p:sp>
        </p:grpSp>
        <p:sp>
          <p:nvSpPr>
            <p:cNvPr id="67" name="TextBox 15">
              <a:extLst>
                <a:ext uri="{FF2B5EF4-FFF2-40B4-BE49-F238E27FC236}">
                  <a16:creationId xmlns:a16="http://schemas.microsoft.com/office/drawing/2014/main" id="{A6FA5599-611A-8FC4-1B88-1918399D15C6}"/>
                </a:ext>
              </a:extLst>
            </p:cNvPr>
            <p:cNvSpPr txBox="1"/>
            <p:nvPr/>
          </p:nvSpPr>
          <p:spPr>
            <a:xfrm>
              <a:off x="1866900" y="7327900"/>
              <a:ext cx="37719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지역 범위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  <p:sp>
          <p:nvSpPr>
            <p:cNvPr id="68" name="TextBox 16">
              <a:extLst>
                <a:ext uri="{FF2B5EF4-FFF2-40B4-BE49-F238E27FC236}">
                  <a16:creationId xmlns:a16="http://schemas.microsoft.com/office/drawing/2014/main" id="{82AE2EC1-B4D1-A45C-6040-A55878176CFE}"/>
                </a:ext>
              </a:extLst>
            </p:cNvPr>
            <p:cNvSpPr txBox="1"/>
            <p:nvPr/>
          </p:nvSpPr>
          <p:spPr>
            <a:xfrm>
              <a:off x="1447800" y="7835900"/>
              <a:ext cx="46228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900" b="0" i="0" u="none" strike="noStrike" dirty="0" err="1">
                  <a:solidFill>
                    <a:srgbClr val="000000"/>
                  </a:solidFill>
                  <a:ea typeface="Pretendard Light"/>
                </a:rPr>
                <a:t>드론정보포털에서</a:t>
              </a: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Light"/>
                </a:rPr>
                <a:t> 지정한 </a:t>
              </a:r>
              <a:r>
                <a:rPr lang="ko-KR" altLang="en-US" sz="1900" b="0" i="0" u="none" strike="noStrike" dirty="0" err="1">
                  <a:solidFill>
                    <a:srgbClr val="000000"/>
                  </a:solidFill>
                  <a:ea typeface="Pretendard Light"/>
                </a:rPr>
                <a:t>드론</a:t>
              </a: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Light"/>
                </a:rPr>
                <a:t> 공역 </a:t>
              </a:r>
              <a:r>
                <a:rPr lang="en-US" altLang="ko-KR" sz="1900" b="0" i="0" u="none" strike="noStrike" dirty="0">
                  <a:solidFill>
                    <a:srgbClr val="000000"/>
                  </a:solidFill>
                  <a:ea typeface="Pretendard Light"/>
                </a:rPr>
                <a:t>34</a:t>
              </a: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Light"/>
                </a:rPr>
                <a:t>개소</a:t>
              </a:r>
              <a:endParaRPr lang="en-US" altLang="ko-KR" sz="1900" b="0" i="0" u="none" strike="noStrike" dirty="0">
                <a:solidFill>
                  <a:srgbClr val="000000"/>
                </a:solidFill>
                <a:ea typeface="Pretendard Light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(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초경량 비행장치 비행공역 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+ </a:t>
              </a:r>
              <a:r>
                <a:rPr lang="ko-KR" altLang="en-US" sz="1900" dirty="0" err="1">
                  <a:solidFill>
                    <a:srgbClr val="000000"/>
                  </a:solidFill>
                  <a:latin typeface="Pretendard Light"/>
                  <a:ea typeface="Pretendard Light"/>
                </a:rPr>
                <a:t>드론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 공원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/>
                  <a:ea typeface="Pretendard Light"/>
                </a:rPr>
                <a:t>) 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9E0BD24-912A-D1B4-9B3C-3E4E5586BF59}"/>
              </a:ext>
            </a:extLst>
          </p:cNvPr>
          <p:cNvGrpSpPr/>
          <p:nvPr/>
        </p:nvGrpSpPr>
        <p:grpSpPr>
          <a:xfrm>
            <a:off x="1465279" y="5113488"/>
            <a:ext cx="4968000" cy="1732827"/>
            <a:chOff x="1352550" y="4895275"/>
            <a:chExt cx="4968000" cy="1732827"/>
          </a:xfrm>
        </p:grpSpPr>
        <p:graphicFrame>
          <p:nvGraphicFramePr>
            <p:cNvPr id="79" name="개체 78">
              <a:extLst>
                <a:ext uri="{FF2B5EF4-FFF2-40B4-BE49-F238E27FC236}">
                  <a16:creationId xmlns:a16="http://schemas.microsoft.com/office/drawing/2014/main" id="{167671BA-55D6-BF25-EE48-EB2653CA6A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6875166"/>
                </p:ext>
              </p:extLst>
            </p:nvPr>
          </p:nvGraphicFramePr>
          <p:xfrm>
            <a:off x="1352550" y="4900102"/>
            <a:ext cx="4968000" cy="172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11" imgW="6010275" imgH="1476375" progId="Excel.Sheet.12">
                    <p:embed/>
                  </p:oleObj>
                </mc:Choice>
                <mc:Fallback>
                  <p:oleObj name="Worksheet" r:id="rId11" imgW="6010275" imgH="1476375" progId="Excel.Sheet.12">
                    <p:embed/>
                    <p:pic>
                      <p:nvPicPr>
                        <p:cNvPr id="0" name=""/>
                        <p:cNvPicPr preferRelativeResize="0"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52550" y="4900102"/>
                          <a:ext cx="4968000" cy="1728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A97910-5500-5BED-F127-D282761695DA}"/>
                </a:ext>
              </a:extLst>
            </p:cNvPr>
            <p:cNvSpPr/>
            <p:nvPr/>
          </p:nvSpPr>
          <p:spPr>
            <a:xfrm>
              <a:off x="2757055" y="4895275"/>
              <a:ext cx="2844000" cy="17280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16">
            <a:extLst>
              <a:ext uri="{FF2B5EF4-FFF2-40B4-BE49-F238E27FC236}">
                <a16:creationId xmlns:a16="http://schemas.microsoft.com/office/drawing/2014/main" id="{5765E2DD-00DE-4703-F80D-FD9792F00BA2}"/>
              </a:ext>
            </a:extLst>
          </p:cNvPr>
          <p:cNvSpPr txBox="1"/>
          <p:nvPr/>
        </p:nvSpPr>
        <p:spPr>
          <a:xfrm>
            <a:off x="1458929" y="6822693"/>
            <a:ext cx="4968000" cy="3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 ※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/>
              </a:rPr>
              <a:t>출처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: https://www.dji.com/kr/products/comparison-consumer-drones</a:t>
            </a:r>
            <a:endParaRPr lang="en-US" sz="12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E6E873D-108D-5D1F-2126-B75EA41FD4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5279" y="3977409"/>
            <a:ext cx="4991100" cy="103879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049E3A9D-F7A9-4BFE-CB1F-B2988267FC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37335" y="3952010"/>
            <a:ext cx="2412000" cy="2811756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1D9FA5D-43D7-B8F6-2D80-C8880E9B43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19120" y="3952010"/>
            <a:ext cx="2412000" cy="2147707"/>
          </a:xfrm>
          <a:prstGeom prst="rect">
            <a:avLst/>
          </a:prstGeom>
        </p:spPr>
      </p:pic>
      <p:sp>
        <p:nvSpPr>
          <p:cNvPr id="99" name="TextBox 16">
            <a:extLst>
              <a:ext uri="{FF2B5EF4-FFF2-40B4-BE49-F238E27FC236}">
                <a16:creationId xmlns:a16="http://schemas.microsoft.com/office/drawing/2014/main" id="{1624FC82-9A4B-2F42-A0C0-A5F64A8938A3}"/>
              </a:ext>
            </a:extLst>
          </p:cNvPr>
          <p:cNvSpPr txBox="1"/>
          <p:nvPr/>
        </p:nvSpPr>
        <p:spPr>
          <a:xfrm>
            <a:off x="11927320" y="6735300"/>
            <a:ext cx="4968000" cy="3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 ※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/>
              </a:rPr>
              <a:t>출처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en-US" altLang="ko-KR" sz="1200" dirty="0">
                <a:solidFill>
                  <a:srgbClr val="000000"/>
                </a:solidFill>
                <a:latin typeface="Pretendard Light"/>
              </a:rPr>
              <a:t>https://droneportal.or.kr/subList/22000000153</a:t>
            </a:r>
            <a:r>
              <a:rPr lang="en-US" sz="1200" dirty="0">
                <a:solidFill>
                  <a:srgbClr val="000000"/>
                </a:solidFill>
                <a:latin typeface="Pretendard Light"/>
              </a:rPr>
              <a:t> 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97427B5-88F3-E221-AA37-FF1A54AB6251}"/>
              </a:ext>
            </a:extLst>
          </p:cNvPr>
          <p:cNvGrpSpPr/>
          <p:nvPr/>
        </p:nvGrpSpPr>
        <p:grpSpPr>
          <a:xfrm>
            <a:off x="6704494" y="5116952"/>
            <a:ext cx="4996071" cy="526740"/>
            <a:chOff x="6637129" y="5116952"/>
            <a:chExt cx="4996071" cy="526740"/>
          </a:xfrm>
        </p:grpSpPr>
        <p:graphicFrame>
          <p:nvGraphicFramePr>
            <p:cNvPr id="101" name="개체 100">
              <a:extLst>
                <a:ext uri="{FF2B5EF4-FFF2-40B4-BE49-F238E27FC236}">
                  <a16:creationId xmlns:a16="http://schemas.microsoft.com/office/drawing/2014/main" id="{DB738E44-4408-3E12-ADE5-81EAD46F14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6091406"/>
                </p:ext>
              </p:extLst>
            </p:nvPr>
          </p:nvGraphicFramePr>
          <p:xfrm>
            <a:off x="6652116" y="5122992"/>
            <a:ext cx="4981084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16" imgW="6010275" imgH="428625" progId="Excel.Sheet.12">
                    <p:embed/>
                  </p:oleObj>
                </mc:Choice>
                <mc:Fallback>
                  <p:oleObj name="Worksheet" r:id="rId16" imgW="6010275" imgH="428625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652116" y="5122992"/>
                          <a:ext cx="4981084" cy="520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B96B929-3232-C694-BD40-E2D1051E4244}"/>
                </a:ext>
              </a:extLst>
            </p:cNvPr>
            <p:cNvSpPr/>
            <p:nvPr/>
          </p:nvSpPr>
          <p:spPr>
            <a:xfrm>
              <a:off x="6637129" y="5116952"/>
              <a:ext cx="2844000" cy="5207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TextBox 16">
            <a:extLst>
              <a:ext uri="{FF2B5EF4-FFF2-40B4-BE49-F238E27FC236}">
                <a16:creationId xmlns:a16="http://schemas.microsoft.com/office/drawing/2014/main" id="{AB9A5C6A-2EF3-CBCB-7534-DD10CD17F306}"/>
              </a:ext>
            </a:extLst>
          </p:cNvPr>
          <p:cNvSpPr txBox="1"/>
          <p:nvPr/>
        </p:nvSpPr>
        <p:spPr>
          <a:xfrm>
            <a:off x="6705992" y="5669302"/>
            <a:ext cx="4968000" cy="3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※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기상 정보 데이터 확보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공공데이터포털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(https://www.data.go.kr/index.do)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4222F-C539-1D99-095B-4AAD8C2A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D1E4ED2B-B323-5A71-A199-3CAF47C2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77F5413-F8B4-C491-9441-6DA2B9AC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F38082D-B61C-2A6C-216A-776DA9BA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9DD2C27-3F0B-E5F3-A8B1-36FBE89DFD7C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68FF60B-ED79-E18B-1A22-6D8CB205D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B32124-6A3F-932A-7572-31445ED98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7F7C63-9EC0-6ACB-24D6-111D04F69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B6B6FF5-4A3D-D146-5587-C6DDEAA25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177654-F527-D58F-C248-609027413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71D5317-B357-CEA9-5F09-BF6D49F7F577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709750" y="2781234"/>
            <a:ext cx="3600000" cy="4699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45728F0-84D7-69E2-C4F4-758EDEC0BB18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886102" y="2780352"/>
            <a:ext cx="3600000" cy="4699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E3A0E0B-332E-9035-9157-0D73DAE597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127850" y="2781234"/>
            <a:ext cx="3600000" cy="4699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9FA6007-5EF6-ACA0-4CDF-70674AB2D26B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17500" y="3150734"/>
            <a:ext cx="3600000" cy="39600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6B3D98FF-6086-F7A9-2980-3C364D2708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8800" y="6652488"/>
            <a:ext cx="520700" cy="5207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DB0AFB4D-E5EB-F1B0-3244-17224F935120}"/>
              </a:ext>
            </a:extLst>
          </p:cNvPr>
          <p:cNvSpPr txBox="1"/>
          <p:nvPr/>
        </p:nvSpPr>
        <p:spPr>
          <a:xfrm>
            <a:off x="14553045" y="6778334"/>
            <a:ext cx="457200" cy="2921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CEA489B-0C4E-F73E-5EB1-DCD24A73FBE8}"/>
              </a:ext>
            </a:extLst>
          </p:cNvPr>
          <p:cNvSpPr txBox="1"/>
          <p:nvPr/>
        </p:nvSpPr>
        <p:spPr>
          <a:xfrm>
            <a:off x="1600200" y="7132715"/>
            <a:ext cx="3240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[1-1] </a:t>
            </a:r>
            <a:r>
              <a:rPr 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24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년 기상정보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-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기상 조건 만족 일자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카운팅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[1-2]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비행 가능 지역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-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위도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경도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반경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지점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1A7F70F-E5E3-0919-B674-54241871BCEF}"/>
              </a:ext>
            </a:extLst>
          </p:cNvPr>
          <p:cNvSpPr txBox="1"/>
          <p:nvPr/>
        </p:nvSpPr>
        <p:spPr>
          <a:xfrm>
            <a:off x="5188200" y="7131621"/>
            <a:ext cx="403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된 기상정보 기준으로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지역명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통일화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ex.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구성산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→ </a:t>
            </a:r>
            <a:r>
              <a:rPr lang="ko-KR" altLang="en-US" sz="1900" b="1" dirty="0">
                <a:solidFill>
                  <a:srgbClr val="0000FF"/>
                </a:solidFill>
                <a:latin typeface="Pretendard Light" panose="020B0600000101010101" charset="-127"/>
                <a:ea typeface="Pretendard Light" panose="020B0600000101010101" charset="-127"/>
              </a:rPr>
              <a:t>전주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구성산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))</a:t>
            </a: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※ [1-2]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>
              <a:lnSpc>
                <a:spcPct val="1494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기상정보 없는 지역은 인근지역으로 대체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611B465E-4A52-E02B-FFA9-1B1C4917EA62}"/>
              </a:ext>
            </a:extLst>
          </p:cNvPr>
          <p:cNvSpPr txBox="1"/>
          <p:nvPr/>
        </p:nvSpPr>
        <p:spPr>
          <a:xfrm>
            <a:off x="9333000" y="7131621"/>
            <a:ext cx="3240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카운팅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된 기상조건 만족일자 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월별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&amp;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지역별 집계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※ [1-1]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E4B8A53-AD46-A9AE-E5EB-34523AB277A3}"/>
              </a:ext>
            </a:extLst>
          </p:cNvPr>
          <p:cNvSpPr txBox="1"/>
          <p:nvPr/>
        </p:nvSpPr>
        <p:spPr>
          <a:xfrm>
            <a:off x="12801600" y="7131621"/>
            <a:ext cx="457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비행 가능지역 기준으로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비행 가능일자 추출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시각화 작업 시 일치시킨 지역명의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앞 두 글자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검색해서 기상정보 불러오도록 코딩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②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+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③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8B32A746-C54B-F16D-19F1-FEA7DFF0647B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07ED841A-0AC0-0AF4-B36B-5E3DFF07AF36}"/>
              </a:ext>
            </a:extLst>
          </p:cNvPr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1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lang="en-US" sz="5800" b="1" i="0" u="none" strike="noStrike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기상정보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B2136035-BE3A-E299-4350-BAE81E547D64}"/>
              </a:ext>
            </a:extLst>
          </p:cNvPr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4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1A6793D3-28E1-3077-ED78-0C4BDFFDDB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704" y="3447877"/>
            <a:ext cx="3448531" cy="1238423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823E6928-54BA-B416-A610-A9A6B2BDDB60}"/>
              </a:ext>
            </a:extLst>
          </p:cNvPr>
          <p:cNvGrpSpPr/>
          <p:nvPr/>
        </p:nvGrpSpPr>
        <p:grpSpPr>
          <a:xfrm>
            <a:off x="3022600" y="6652488"/>
            <a:ext cx="520700" cy="520700"/>
            <a:chOff x="3022600" y="6652488"/>
            <a:chExt cx="520700" cy="520700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F0245810-4AFC-5F9A-094F-D0445B0F6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22600" y="6652488"/>
              <a:ext cx="520700" cy="5207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A0C03FE-65DC-1B6B-F6A6-3ECA36243F87}"/>
                </a:ext>
              </a:extLst>
            </p:cNvPr>
            <p:cNvSpPr txBox="1"/>
            <p:nvPr/>
          </p:nvSpPr>
          <p:spPr>
            <a:xfrm>
              <a:off x="3048000" y="6778334"/>
              <a:ext cx="457200" cy="29210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sz="1600" b="0" i="0" u="none" strike="noStrike" spc="-100" dirty="0">
                  <a:solidFill>
                    <a:srgbClr val="000000"/>
                  </a:solidFill>
                  <a:latin typeface="Gmarket Sans Medium"/>
                </a:rPr>
                <a:t>1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1D87817-5659-4EEC-D0B7-F7EA414B1C17}"/>
              </a:ext>
            </a:extLst>
          </p:cNvPr>
          <p:cNvGrpSpPr/>
          <p:nvPr/>
        </p:nvGrpSpPr>
        <p:grpSpPr>
          <a:xfrm>
            <a:off x="6858000" y="6652488"/>
            <a:ext cx="520700" cy="520700"/>
            <a:chOff x="6858000" y="6652488"/>
            <a:chExt cx="520700" cy="520700"/>
          </a:xfrm>
        </p:grpSpPr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1B9B8B42-4FD7-1669-9952-3C69DAB2D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8000" y="6652488"/>
              <a:ext cx="520700" cy="520700"/>
            </a:xfrm>
            <a:prstGeom prst="rect">
              <a:avLst/>
            </a:prstGeom>
          </p:spPr>
        </p:pic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3626191-2A25-87B3-E61E-65386F2A0853}"/>
                </a:ext>
              </a:extLst>
            </p:cNvPr>
            <p:cNvSpPr txBox="1"/>
            <p:nvPr/>
          </p:nvSpPr>
          <p:spPr>
            <a:xfrm>
              <a:off x="6897255" y="6778334"/>
              <a:ext cx="457200" cy="29210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sz="1600" b="0" i="0" u="none" strike="noStrike" spc="-100" dirty="0">
                  <a:solidFill>
                    <a:srgbClr val="000000"/>
                  </a:solidFill>
                  <a:latin typeface="Gmarket Sans Medium"/>
                </a:rPr>
                <a:t>2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A3A4BA5F-15BE-8223-115A-12E6CB4D7A87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464400" y="3602454"/>
            <a:ext cx="2880000" cy="317499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F9292058-4F74-0335-6A0C-96A53029AC42}"/>
              </a:ext>
            </a:extLst>
          </p:cNvPr>
          <p:cNvGrpSpPr/>
          <p:nvPr/>
        </p:nvGrpSpPr>
        <p:grpSpPr>
          <a:xfrm>
            <a:off x="10693400" y="6652488"/>
            <a:ext cx="520700" cy="520700"/>
            <a:chOff x="10693400" y="6652488"/>
            <a:chExt cx="520700" cy="520700"/>
          </a:xfrm>
        </p:grpSpPr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57A2FF72-A5B4-51A9-A262-737B531B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693400" y="6652488"/>
              <a:ext cx="520700" cy="520700"/>
            </a:xfrm>
            <a:prstGeom prst="rect">
              <a:avLst/>
            </a:prstGeom>
          </p:spPr>
        </p:pic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9694E4D-4231-6BC1-0A87-7A8DD45FF65D}"/>
                </a:ext>
              </a:extLst>
            </p:cNvPr>
            <p:cNvSpPr txBox="1"/>
            <p:nvPr/>
          </p:nvSpPr>
          <p:spPr>
            <a:xfrm>
              <a:off x="10717645" y="6778334"/>
              <a:ext cx="457200" cy="29210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sz="1600" b="0" i="0" u="none" strike="noStrike" spc="-100" dirty="0">
                  <a:solidFill>
                    <a:srgbClr val="000000"/>
                  </a:solidFill>
                  <a:latin typeface="Gmarket Sans Medium"/>
                </a:rPr>
                <a:t>3</a:t>
              </a: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6E837CF3-A18A-6F21-2DA0-C9F380FBF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3044" y="3605030"/>
            <a:ext cx="3366927" cy="28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2DFA019D-6A23-6F19-9A4A-56479229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709750" y="2781234"/>
            <a:ext cx="3600000" cy="4699000"/>
          </a:xfrm>
          <a:prstGeom prst="rect">
            <a:avLst/>
          </a:prstGeom>
        </p:spPr>
      </p:pic>
      <p:pic>
        <p:nvPicPr>
          <p:cNvPr id="12" name="Picture 12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886102" y="2780352"/>
            <a:ext cx="3600000" cy="4699000"/>
          </a:xfrm>
          <a:prstGeom prst="rect">
            <a:avLst/>
          </a:prstGeom>
        </p:spPr>
      </p:pic>
      <p:pic>
        <p:nvPicPr>
          <p:cNvPr id="13" name="Picture 13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127850" y="2781234"/>
            <a:ext cx="3600000" cy="4699000"/>
          </a:xfrm>
          <a:prstGeom prst="rect">
            <a:avLst/>
          </a:prstGeom>
        </p:spPr>
      </p:pic>
      <p:pic>
        <p:nvPicPr>
          <p:cNvPr id="14" name="Picture 14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17500" y="3150734"/>
            <a:ext cx="3600000" cy="3960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8800" y="6652488"/>
            <a:ext cx="520700" cy="520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553045" y="6778334"/>
            <a:ext cx="457200" cy="292100"/>
          </a:xfrm>
          <a:prstGeom prst="rect">
            <a:avLst/>
          </a:prstGeom>
        </p:spPr>
        <p:txBody>
          <a:bodyPr lIns="0" tIns="0" rIns="0" bIns="0" rtlCol="0" anchor="ctr" anchorCtr="0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00200" y="7132715"/>
            <a:ext cx="3240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[1-1] </a:t>
            </a:r>
            <a:r>
              <a:rPr 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24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년 기상정보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-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기상 조건 만족 일자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카운팅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[1-2]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비행 가능 지역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-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위도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경도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반경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지점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188200" y="7131621"/>
            <a:ext cx="403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크롤링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된 기상정보 기준으로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지역명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통일화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ex.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구성산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→ </a:t>
            </a:r>
            <a:r>
              <a:rPr lang="ko-KR" altLang="en-US" sz="1900" b="1" dirty="0">
                <a:solidFill>
                  <a:srgbClr val="0000FF"/>
                </a:solidFill>
                <a:latin typeface="Pretendard Light" panose="020B0600000101010101" charset="-127"/>
                <a:ea typeface="Pretendard Light" panose="020B0600000101010101" charset="-127"/>
              </a:rPr>
              <a:t>전주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구성산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))</a:t>
            </a: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※ [1-2]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>
              <a:lnSpc>
                <a:spcPct val="1494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기상정보 없는 지역은 인근지역으로 대체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333000" y="7131621"/>
            <a:ext cx="3240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카운팅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된 기상조건 만족일자 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월별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&amp; 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지역별 집계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※ [1-1]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altLang="ko-KR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801600" y="7131621"/>
            <a:ext cx="4572000" cy="1800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비행 가능지역 기준으로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비행 가능일자 추출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▶ 시각화 작업 시 일치시킨 지역명의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앞 두 글자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검색해서 기상정보 불러오도록 코딩</a:t>
            </a:r>
            <a:endParaRPr lang="en-US" altLang="ko-KR" sz="19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② 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+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③</a:t>
            </a:r>
            <a:r>
              <a:rPr lang="en-US" altLang="ko-KR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</a:t>
            </a:r>
            <a:r>
              <a:rPr lang="ko-KR" altLang="en-US" sz="19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전처리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BD3662E6-770D-4DBF-48C6-E63C4083F986}"/>
              </a:ext>
            </a:extLst>
          </p:cNvPr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1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lang="en-US" sz="5800" b="1" i="0" u="none" strike="noStrike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5800" b="1" i="0" u="none" strike="noStrike" spc="-200" dirty="0" err="1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위치정보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065C0372-7502-ED1F-6838-8A497934F44C}"/>
              </a:ext>
            </a:extLst>
          </p:cNvPr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4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3B405DA-748D-1985-23E6-33565F05B5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8745" y="3599626"/>
            <a:ext cx="3228550" cy="312258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3FC7A-79CF-CE10-769B-265D1EB8F797}"/>
              </a:ext>
            </a:extLst>
          </p:cNvPr>
          <p:cNvSpPr/>
          <p:nvPr/>
        </p:nvSpPr>
        <p:spPr>
          <a:xfrm>
            <a:off x="6534949" y="3583007"/>
            <a:ext cx="720000" cy="316800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477014D-D99D-80FA-8511-6BF00C7C42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0122" y="4867066"/>
            <a:ext cx="2095792" cy="149563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BEA017A-6B32-7C78-2FDA-B126E85550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1921" y="5629098"/>
            <a:ext cx="3439005" cy="1267002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6F4599BC-8D0E-5D21-1522-A69693B87836}"/>
              </a:ext>
            </a:extLst>
          </p:cNvPr>
          <p:cNvGrpSpPr/>
          <p:nvPr/>
        </p:nvGrpSpPr>
        <p:grpSpPr>
          <a:xfrm>
            <a:off x="3022600" y="6652488"/>
            <a:ext cx="520700" cy="520700"/>
            <a:chOff x="3022600" y="6652488"/>
            <a:chExt cx="520700" cy="5207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22600" y="6652488"/>
              <a:ext cx="520700" cy="5207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3048000" y="6778334"/>
              <a:ext cx="457200" cy="29210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sz="1600" b="0" i="0" u="none" strike="noStrike" spc="-100" dirty="0">
                  <a:solidFill>
                    <a:srgbClr val="000000"/>
                  </a:solidFill>
                  <a:latin typeface="Gmarket Sans Medium"/>
                </a:rPr>
                <a:t>1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DA67C41-7DF7-10B8-EDF2-F19B1B4805AE}"/>
              </a:ext>
            </a:extLst>
          </p:cNvPr>
          <p:cNvGrpSpPr/>
          <p:nvPr/>
        </p:nvGrpSpPr>
        <p:grpSpPr>
          <a:xfrm>
            <a:off x="6858000" y="6652488"/>
            <a:ext cx="520700" cy="520700"/>
            <a:chOff x="6858000" y="6652488"/>
            <a:chExt cx="520700" cy="5207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8000" y="6652488"/>
              <a:ext cx="520700" cy="5207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6897255" y="6778334"/>
              <a:ext cx="457200" cy="29210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sz="1600" b="0" i="0" u="none" strike="noStrike" spc="-100" dirty="0">
                  <a:solidFill>
                    <a:srgbClr val="000000"/>
                  </a:solidFill>
                  <a:latin typeface="Gmarket Sans Medium"/>
                </a:rPr>
                <a:t>2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9BF6203-1BEF-E06E-5381-C57EAED1BB38}"/>
              </a:ext>
            </a:extLst>
          </p:cNvPr>
          <p:cNvGrpSpPr/>
          <p:nvPr/>
        </p:nvGrpSpPr>
        <p:grpSpPr>
          <a:xfrm>
            <a:off x="10693400" y="6652488"/>
            <a:ext cx="520700" cy="520700"/>
            <a:chOff x="10693400" y="6652488"/>
            <a:chExt cx="520700" cy="5207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693400" y="6652488"/>
              <a:ext cx="520700" cy="5207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0717645" y="6778334"/>
              <a:ext cx="457200" cy="292100"/>
            </a:xfrm>
            <a:prstGeom prst="rect">
              <a:avLst/>
            </a:prstGeom>
          </p:spPr>
          <p:txBody>
            <a:bodyPr lIns="0" tIns="0" rIns="0" bIns="0" rtlCol="0" anchor="ctr" anchorCtr="0"/>
            <a:lstStyle/>
            <a:p>
              <a:pPr lvl="0" algn="ctr">
                <a:lnSpc>
                  <a:spcPct val="99600"/>
                </a:lnSpc>
              </a:pPr>
              <a:r>
                <a:rPr lang="en-US" sz="1600" b="0" i="0" u="none" strike="noStrike" spc="-100" dirty="0">
                  <a:solidFill>
                    <a:srgbClr val="000000"/>
                  </a:solidFill>
                  <a:latin typeface="Gmarket Sans Medium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4777-D997-0787-9A27-467966790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27A3B8-7F4B-0499-FB53-5F32A831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EEDA91-1FEB-EFF3-75DE-A41D737D3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231ECF-B5EC-678C-3A51-437E5FD41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C90CD1A-D1B1-56CE-D36C-8D3AB9E2745E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4673247-27F6-B4D7-92AE-47C0DFD76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F67321-0FC4-3DBE-E0B4-6DD4DA325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1C834E9-A5E0-56D0-D5AE-8A01564AB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3489633-EA95-6CBE-D352-5DDD6485A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0DF4BB-A0D5-7D2E-B861-B3C644586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9489AEDF-DAD0-E283-89DB-4608B9A01D00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F345ED64-90D7-0035-5B03-16F26CCCDA55}"/>
              </a:ext>
            </a:extLst>
          </p:cNvPr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1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lang="en-US" sz="5800" b="1" i="0" u="none" strike="noStrike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시각화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그래프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90E1B7AB-43B7-E689-A0C7-FB672701A2B6}"/>
              </a:ext>
            </a:extLst>
          </p:cNvPr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5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607D75-DB44-AD8A-D7EB-943CFD718570}"/>
              </a:ext>
            </a:extLst>
          </p:cNvPr>
          <p:cNvGrpSpPr/>
          <p:nvPr/>
        </p:nvGrpSpPr>
        <p:grpSpPr>
          <a:xfrm>
            <a:off x="1136073" y="3522385"/>
            <a:ext cx="3600000" cy="5437324"/>
            <a:chOff x="1257300" y="3338376"/>
            <a:chExt cx="4991100" cy="54373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A67A71-5BF3-6B42-191F-0C1E3A9B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ADAC6EA5-8EE5-BDD3-3176-674FD9FB9BB4}"/>
                </a:ext>
              </a:extLst>
            </p:cNvPr>
            <p:cNvSpPr txBox="1"/>
            <p:nvPr/>
          </p:nvSpPr>
          <p:spPr>
            <a:xfrm>
              <a:off x="1368420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 그래프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(TOP3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월</a:t>
              </a:r>
              <a:r>
                <a:rPr lang="en-US" altLang="ko-KR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표시</a:t>
              </a:r>
              <a:r>
                <a:rPr lang="en-US" altLang="ko-KR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)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]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CB6551-E535-EE17-BF1A-C8C963C116A6}"/>
              </a:ext>
            </a:extLst>
          </p:cNvPr>
          <p:cNvGrpSpPr/>
          <p:nvPr/>
        </p:nvGrpSpPr>
        <p:grpSpPr>
          <a:xfrm>
            <a:off x="5261618" y="3522385"/>
            <a:ext cx="3600000" cy="5437324"/>
            <a:chOff x="1257300" y="3338376"/>
            <a:chExt cx="4991100" cy="543732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AB722D8-549D-5D88-2532-58104DA5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D4FF2B-62D1-B542-10FA-1D25B0A205DD}"/>
                </a:ext>
              </a:extLst>
            </p:cNvPr>
            <p:cNvSpPr txBox="1"/>
            <p:nvPr/>
          </p:nvSpPr>
          <p:spPr>
            <a:xfrm>
              <a:off x="1382078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월 그래프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(Top3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 표</a:t>
              </a:r>
              <a:r>
                <a:rPr lang="ko-KR" altLang="en-US" sz="2000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시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)]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0AFCE8-0B1F-D8FC-50D2-4E8637771462}"/>
              </a:ext>
            </a:extLst>
          </p:cNvPr>
          <p:cNvGrpSpPr/>
          <p:nvPr/>
        </p:nvGrpSpPr>
        <p:grpSpPr>
          <a:xfrm>
            <a:off x="9424300" y="3522385"/>
            <a:ext cx="3600000" cy="5437324"/>
            <a:chOff x="1257300" y="3338376"/>
            <a:chExt cx="4991100" cy="5437324"/>
          </a:xfrm>
        </p:grpSpPr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17022DB6-B6BD-CB24-4644-73ADB2C8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9A93AA28-EC25-4DD4-EFD3-38D45E3AACC0}"/>
                </a:ext>
              </a:extLst>
            </p:cNvPr>
            <p:cNvSpPr txBox="1"/>
            <p:nvPr/>
          </p:nvSpPr>
          <p:spPr>
            <a:xfrm>
              <a:off x="1384967" y="3338376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월별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“Top3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”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추출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1B4874-8BE5-8697-0002-2A314CD8F670}"/>
              </a:ext>
            </a:extLst>
          </p:cNvPr>
          <p:cNvGrpSpPr/>
          <p:nvPr/>
        </p:nvGrpSpPr>
        <p:grpSpPr>
          <a:xfrm>
            <a:off x="13564050" y="3508530"/>
            <a:ext cx="3600000" cy="5454776"/>
            <a:chOff x="1257300" y="3320924"/>
            <a:chExt cx="4991100" cy="5454776"/>
          </a:xfrm>
        </p:grpSpPr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8A7AECEF-E48E-07AA-9714-755B459F5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C04813-633C-590F-94A7-AA6AE0596245}"/>
                </a:ext>
              </a:extLst>
            </p:cNvPr>
            <p:cNvSpPr txBox="1"/>
            <p:nvPr/>
          </p:nvSpPr>
          <p:spPr>
            <a:xfrm>
              <a:off x="1373196" y="3320924"/>
              <a:ext cx="4741545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2024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년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Top3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28C450E-48BD-E30E-5B70-25D0CD41D941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4017300"/>
            <a:ext cx="3600000" cy="4860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5C7481F-3CB0-CCE3-4635-9C27466EDF8B}"/>
              </a:ext>
            </a:extLst>
          </p:cNvPr>
          <p:cNvGrpSpPr/>
          <p:nvPr/>
        </p:nvGrpSpPr>
        <p:grpSpPr>
          <a:xfrm>
            <a:off x="1124400" y="4011336"/>
            <a:ext cx="3600000" cy="4860000"/>
            <a:chOff x="4126361" y="4188501"/>
            <a:chExt cx="3241421" cy="4784254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3B143DE4-6306-26C6-8676-BDCABC8ED29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035" y="4203570"/>
              <a:ext cx="252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3461CAD-86C3-80F9-FEFA-1E7BD17AF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64625" y="6452755"/>
              <a:ext cx="3003157" cy="2520000"/>
            </a:xfrm>
            <a:prstGeom prst="rect">
              <a:avLst/>
            </a:prstGeom>
            <a:ln w="25400">
              <a:solidFill>
                <a:srgbClr val="0000FF"/>
              </a:solidFill>
              <a:prstDash val="sysDash"/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098C8C4-551C-4EAC-200D-58B11E427238}"/>
                </a:ext>
              </a:extLst>
            </p:cNvPr>
            <p:cNvSpPr/>
            <p:nvPr/>
          </p:nvSpPr>
          <p:spPr>
            <a:xfrm>
              <a:off x="4126361" y="4188501"/>
              <a:ext cx="691191" cy="614218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C45C8C9-9793-B73C-91FB-5DE36620CBDF}"/>
              </a:ext>
            </a:extLst>
          </p:cNvPr>
          <p:cNvCxnSpPr>
            <a:stCxn id="31" idx="3"/>
            <a:endCxn id="30" idx="0"/>
          </p:cNvCxnSpPr>
          <p:nvPr/>
        </p:nvCxnSpPr>
        <p:spPr>
          <a:xfrm>
            <a:off x="1892053" y="4323308"/>
            <a:ext cx="1164658" cy="1988130"/>
          </a:xfrm>
          <a:prstGeom prst="bentConnector2">
            <a:avLst/>
          </a:prstGeom>
          <a:ln w="25400">
            <a:solidFill>
              <a:srgbClr val="0000FF"/>
            </a:solidFill>
            <a:prstDash val="sys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1325FB-9669-4987-B56B-5FCAC9EC809B}"/>
              </a:ext>
            </a:extLst>
          </p:cNvPr>
          <p:cNvGrpSpPr/>
          <p:nvPr/>
        </p:nvGrpSpPr>
        <p:grpSpPr>
          <a:xfrm>
            <a:off x="9430200" y="4017300"/>
            <a:ext cx="3600000" cy="4860000"/>
            <a:chOff x="10898448" y="4194465"/>
            <a:chExt cx="3206288" cy="4778290"/>
          </a:xfrm>
        </p:grpSpPr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59BBB0A-5BBC-FAAB-5D77-E7D60F2C9328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8448" y="4211265"/>
              <a:ext cx="252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1A0B3B5-7498-0207-EF96-47AABEB0B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29953" y="6452755"/>
              <a:ext cx="2574783" cy="2520000"/>
            </a:xfrm>
            <a:prstGeom prst="rect">
              <a:avLst/>
            </a:prstGeom>
            <a:ln w="25400">
              <a:solidFill>
                <a:srgbClr val="0000FF"/>
              </a:solidFill>
              <a:prstDash val="sysDash"/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D1B8912-BD72-F3EE-3A19-8E9974CABD62}"/>
                </a:ext>
              </a:extLst>
            </p:cNvPr>
            <p:cNvSpPr/>
            <p:nvPr/>
          </p:nvSpPr>
          <p:spPr>
            <a:xfrm>
              <a:off x="10902450" y="4194465"/>
              <a:ext cx="858905" cy="9652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3A5C0624-657D-4397-AEB8-38A15189B348}"/>
                </a:ext>
              </a:extLst>
            </p:cNvPr>
            <p:cNvCxnSpPr>
              <a:cxnSpLocks/>
              <a:stCxn id="40" idx="3"/>
              <a:endCxn id="39" idx="0"/>
            </p:cNvCxnSpPr>
            <p:nvPr/>
          </p:nvCxnSpPr>
          <p:spPr>
            <a:xfrm>
              <a:off x="11761355" y="4677065"/>
              <a:ext cx="1055990" cy="1775690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F0C96E-BADE-2DDC-B870-AFF32E05D250}"/>
              </a:ext>
            </a:extLst>
          </p:cNvPr>
          <p:cNvGrpSpPr/>
          <p:nvPr/>
        </p:nvGrpSpPr>
        <p:grpSpPr>
          <a:xfrm>
            <a:off x="5257800" y="4001986"/>
            <a:ext cx="3600000" cy="4860000"/>
            <a:chOff x="7524545" y="4179151"/>
            <a:chExt cx="3216417" cy="4793604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FD35E51-B0FA-7E3B-5BBF-44432E131CAA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400" y="4201163"/>
              <a:ext cx="252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6993F0E-EBAA-5BFC-F24C-AB0FF8BCC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52297" y="6452755"/>
              <a:ext cx="2588665" cy="2520000"/>
            </a:xfrm>
            <a:prstGeom prst="rect">
              <a:avLst/>
            </a:prstGeom>
            <a:ln w="25400">
              <a:solidFill>
                <a:srgbClr val="0000FF"/>
              </a:solidFill>
              <a:prstDash val="sysDash"/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45B50B-37BC-192E-7A3D-843BD52C38B0}"/>
                </a:ext>
              </a:extLst>
            </p:cNvPr>
            <p:cNvSpPr/>
            <p:nvPr/>
          </p:nvSpPr>
          <p:spPr>
            <a:xfrm>
              <a:off x="7524545" y="4179151"/>
              <a:ext cx="858905" cy="9360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A4AA95E7-E5EC-4B4B-2FC0-325CCA070154}"/>
                </a:ext>
              </a:extLst>
            </p:cNvPr>
            <p:cNvCxnSpPr>
              <a:cxnSpLocks/>
              <a:stCxn id="48" idx="3"/>
              <a:endCxn id="44" idx="0"/>
            </p:cNvCxnSpPr>
            <p:nvPr/>
          </p:nvCxnSpPr>
          <p:spPr>
            <a:xfrm>
              <a:off x="8383450" y="4647151"/>
              <a:ext cx="1063180" cy="1805604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C3A3B3B7-DF06-8318-9EF2-D822F76EEE8C}"/>
              </a:ext>
            </a:extLst>
          </p:cNvPr>
          <p:cNvSpPr/>
          <p:nvPr/>
        </p:nvSpPr>
        <p:spPr>
          <a:xfrm>
            <a:off x="8750580" y="5694690"/>
            <a:ext cx="1029827" cy="981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7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AFBE-AD87-843A-6EE4-AD9E9F4CF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4A67CFF-FEC4-40AD-488E-3873BCA1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CD639B9-80BA-0985-948F-12FFCB458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FC682C-F309-EAF6-108A-6F331D06E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2F4EE7A-4177-A97F-CAE0-595954669F0E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4A191A9-0EC8-DC46-F62F-23B620668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7690D5D-4641-36CF-6F39-E9C52DB90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30038EF-7AFA-F26B-A639-E2AF3CC5C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DA2D332-F6BC-B588-4A8F-BD5D7D71D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FD53D9-FFB5-DC57-9BDA-0A0524C3E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7114804F-903C-588E-AFE5-EA467301D375}"/>
              </a:ext>
            </a:extLst>
          </p:cNvPr>
          <p:cNvSpPr txBox="1"/>
          <p:nvPr/>
        </p:nvSpPr>
        <p:spPr>
          <a:xfrm>
            <a:off x="8915400" y="402590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16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18BA0569-D6FE-0C24-507A-A40131F83545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[ 4 </a:t>
            </a: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조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]</a:t>
            </a: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4EAEF5C3-DDC4-F67F-8EBD-9034FEBC6942}"/>
              </a:ext>
            </a:extLst>
          </p:cNvPr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1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lang="en-US" sz="5800" b="1" i="0" u="none" strike="noStrike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시각화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</a:t>
            </a:r>
            <a:r>
              <a:rPr lang="ko-KR" altLang="en-US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지도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sz="5800" b="1" i="0" u="none" strike="noStrike" spc="-200" dirty="0">
              <a:solidFill>
                <a:srgbClr val="9E9E9E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B99D2A45-30C4-334C-4AFF-850EDF77CAAF}"/>
              </a:ext>
            </a:extLst>
          </p:cNvPr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   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Chapter</a:t>
            </a:r>
            <a:r>
              <a:rPr lang="ko-KR" altLang="en-US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600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5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   l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008B25-FC90-4E3B-F910-C5051AA47C4D}"/>
              </a:ext>
            </a:extLst>
          </p:cNvPr>
          <p:cNvGrpSpPr/>
          <p:nvPr/>
        </p:nvGrpSpPr>
        <p:grpSpPr>
          <a:xfrm>
            <a:off x="6709465" y="3542145"/>
            <a:ext cx="4991100" cy="5424624"/>
            <a:chOff x="1257300" y="3351076"/>
            <a:chExt cx="4991100" cy="5424624"/>
          </a:xfrm>
        </p:grpSpPr>
        <p:pic>
          <p:nvPicPr>
            <p:cNvPr id="52" name="Picture 11">
              <a:extLst>
                <a:ext uri="{FF2B5EF4-FFF2-40B4-BE49-F238E27FC236}">
                  <a16:creationId xmlns:a16="http://schemas.microsoft.com/office/drawing/2014/main" id="{2F5305BE-D5DD-F359-8D96-320F69703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AE8028AB-56E9-2A56-B813-B421BF74FE34}"/>
                </a:ext>
              </a:extLst>
            </p:cNvPr>
            <p:cNvSpPr txBox="1"/>
            <p:nvPr/>
          </p:nvSpPr>
          <p:spPr>
            <a:xfrm>
              <a:off x="1576954" y="3351076"/>
              <a:ext cx="43200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비행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가능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지역의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월별 비행 가능 일수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71F67594-F872-5CED-80EE-0B1C3237A39C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787297" y="4025579"/>
            <a:ext cx="4860000" cy="4860000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331E9A1F-9304-6B35-2B72-DE0885F7800C}"/>
              </a:ext>
            </a:extLst>
          </p:cNvPr>
          <p:cNvGrpSpPr/>
          <p:nvPr/>
        </p:nvGrpSpPr>
        <p:grpSpPr>
          <a:xfrm>
            <a:off x="1217710" y="3529445"/>
            <a:ext cx="4991100" cy="5437324"/>
            <a:chOff x="1257300" y="3338376"/>
            <a:chExt cx="4991100" cy="5437324"/>
          </a:xfrm>
        </p:grpSpPr>
        <p:pic>
          <p:nvPicPr>
            <p:cNvPr id="63" name="Picture 11">
              <a:extLst>
                <a:ext uri="{FF2B5EF4-FFF2-40B4-BE49-F238E27FC236}">
                  <a16:creationId xmlns:a16="http://schemas.microsoft.com/office/drawing/2014/main" id="{4C3F6F88-BEE3-DA04-B17E-E1AC2B98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053" name="TextBox 15">
              <a:extLst>
                <a:ext uri="{FF2B5EF4-FFF2-40B4-BE49-F238E27FC236}">
                  <a16:creationId xmlns:a16="http://schemas.microsoft.com/office/drawing/2014/main" id="{AAD1BE20-3341-D88A-8F2F-96FB8AF3913A}"/>
                </a:ext>
              </a:extLst>
            </p:cNvPr>
            <p:cNvSpPr txBox="1"/>
            <p:nvPr/>
          </p:nvSpPr>
          <p:spPr>
            <a:xfrm>
              <a:off x="1576954" y="3338376"/>
              <a:ext cx="43200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비행 가능 지역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D87CE05D-368E-F254-464F-8FBAE07B08E4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130" y="4028210"/>
            <a:ext cx="4860000" cy="4860000"/>
          </a:xfrm>
          <a:prstGeom prst="rect">
            <a:avLst/>
          </a:prstGeom>
        </p:spPr>
      </p:pic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88456E45-EEF3-9D3D-70EB-ADA0362A14E9}"/>
              </a:ext>
            </a:extLst>
          </p:cNvPr>
          <p:cNvGrpSpPr/>
          <p:nvPr/>
        </p:nvGrpSpPr>
        <p:grpSpPr>
          <a:xfrm>
            <a:off x="12196339" y="3529445"/>
            <a:ext cx="4991100" cy="5429768"/>
            <a:chOff x="1257300" y="3345932"/>
            <a:chExt cx="4991100" cy="5429768"/>
          </a:xfrm>
        </p:grpSpPr>
        <p:pic>
          <p:nvPicPr>
            <p:cNvPr id="2060" name="Picture 11">
              <a:extLst>
                <a:ext uri="{FF2B5EF4-FFF2-40B4-BE49-F238E27FC236}">
                  <a16:creationId xmlns:a16="http://schemas.microsoft.com/office/drawing/2014/main" id="{ABC9E52D-2B41-4890-6DCF-9057A7F7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7300" y="3746500"/>
              <a:ext cx="4991100" cy="5029200"/>
            </a:xfrm>
            <a:prstGeom prst="rect">
              <a:avLst/>
            </a:prstGeom>
          </p:spPr>
        </p:pic>
        <p:sp>
          <p:nvSpPr>
            <p:cNvPr id="2061" name="TextBox 15">
              <a:extLst>
                <a:ext uri="{FF2B5EF4-FFF2-40B4-BE49-F238E27FC236}">
                  <a16:creationId xmlns:a16="http://schemas.microsoft.com/office/drawing/2014/main" id="{97FC015D-A19A-6919-C771-1F022F4C191E}"/>
                </a:ext>
              </a:extLst>
            </p:cNvPr>
            <p:cNvSpPr txBox="1"/>
            <p:nvPr/>
          </p:nvSpPr>
          <p:spPr>
            <a:xfrm>
              <a:off x="1576954" y="3345932"/>
              <a:ext cx="43200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&lt;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월별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“Top3 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지역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”</a:t>
              </a:r>
              <a:r>
                <a:rPr lang="ko-KR" altLang="en-US" sz="2000" b="0" i="0" u="none" strike="noStrike" spc="-100" dirty="0">
                  <a:solidFill>
                    <a:srgbClr val="000000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lang="en-US" altLang="ko-KR" sz="2000" b="0" i="0" u="none" strike="noStrike" spc="-100" dirty="0">
                  <a:solidFill>
                    <a:srgbClr val="000000"/>
                  </a:solidFill>
                  <a:ea typeface="Gmarket Sans Medium"/>
                </a:rPr>
                <a:t>&gt;</a:t>
              </a:r>
              <a:endParaRPr lang="en-US" sz="2000" b="0" i="0" u="none" strike="noStrike" spc="-100" dirty="0">
                <a:solidFill>
                  <a:srgbClr val="000000"/>
                </a:solidFill>
                <a:latin typeface="Gmarket Sans Medium"/>
              </a:endParaRPr>
            </a:p>
          </p:txBody>
        </p:sp>
      </p:grpSp>
      <p:grpSp>
        <p:nvGrpSpPr>
          <p:cNvPr id="2069" name="그룹 2068">
            <a:extLst>
              <a:ext uri="{FF2B5EF4-FFF2-40B4-BE49-F238E27FC236}">
                <a16:creationId xmlns:a16="http://schemas.microsoft.com/office/drawing/2014/main" id="{188FCA19-2DF8-86E4-1920-35229BDD4E9C}"/>
              </a:ext>
            </a:extLst>
          </p:cNvPr>
          <p:cNvGrpSpPr>
            <a:grpSpLocks noChangeAspect="1"/>
          </p:cNvGrpSpPr>
          <p:nvPr/>
        </p:nvGrpSpPr>
        <p:grpSpPr>
          <a:xfrm>
            <a:off x="12456748" y="3738358"/>
            <a:ext cx="4893404" cy="5153890"/>
            <a:chOff x="7291165" y="1647692"/>
            <a:chExt cx="4785270" cy="3158625"/>
          </a:xfrm>
        </p:grpSpPr>
        <p:sp>
          <p:nvSpPr>
            <p:cNvPr id="2070" name="TextBox 33">
              <a:extLst>
                <a:ext uri="{FF2B5EF4-FFF2-40B4-BE49-F238E27FC236}">
                  <a16:creationId xmlns:a16="http://schemas.microsoft.com/office/drawing/2014/main" id="{3E87BCB3-11D8-2CE6-365E-A8774228ECD0}"/>
                </a:ext>
              </a:extLst>
            </p:cNvPr>
            <p:cNvSpPr txBox="1"/>
            <p:nvPr/>
          </p:nvSpPr>
          <p:spPr>
            <a:xfrm>
              <a:off x="10268478" y="1647692"/>
              <a:ext cx="1807957" cy="43033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300" b="1" dirty="0" err="1"/>
                <a:t>LayerControl</a:t>
              </a:r>
              <a:r>
                <a:rPr lang="en-US" altLang="ko-KR" sz="1300" dirty="0"/>
                <a:t> </a:t>
              </a:r>
              <a:endParaRPr lang="ko-KR" sz="1300" b="0" i="0" u="none" strike="noStrike" spc="-1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pic>
          <p:nvPicPr>
            <p:cNvPr id="2071" name="그림 2070">
              <a:extLst>
                <a:ext uri="{FF2B5EF4-FFF2-40B4-BE49-F238E27FC236}">
                  <a16:creationId xmlns:a16="http://schemas.microsoft.com/office/drawing/2014/main" id="{5458F8C7-75EA-BD34-547C-20C304F20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1165" y="1961180"/>
              <a:ext cx="4429643" cy="2845137"/>
            </a:xfrm>
            <a:prstGeom prst="rect">
              <a:avLst/>
            </a:prstGeom>
          </p:spPr>
        </p:pic>
        <p:sp>
          <p:nvSpPr>
            <p:cNvPr id="2072" name="타원 2071">
              <a:extLst>
                <a:ext uri="{FF2B5EF4-FFF2-40B4-BE49-F238E27FC236}">
                  <a16:creationId xmlns:a16="http://schemas.microsoft.com/office/drawing/2014/main" id="{94BAA4B9-BA04-C75F-DA5C-EDBDDC89CB2E}"/>
                </a:ext>
              </a:extLst>
            </p:cNvPr>
            <p:cNvSpPr/>
            <p:nvPr/>
          </p:nvSpPr>
          <p:spPr>
            <a:xfrm>
              <a:off x="8688925" y="3486595"/>
              <a:ext cx="142848" cy="1413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3" name="타원 2072">
              <a:extLst>
                <a:ext uri="{FF2B5EF4-FFF2-40B4-BE49-F238E27FC236}">
                  <a16:creationId xmlns:a16="http://schemas.microsoft.com/office/drawing/2014/main" id="{F29922C3-6711-98B1-9958-2A2E968DA8F7}"/>
                </a:ext>
              </a:extLst>
            </p:cNvPr>
            <p:cNvSpPr/>
            <p:nvPr/>
          </p:nvSpPr>
          <p:spPr>
            <a:xfrm>
              <a:off x="9086747" y="4411211"/>
              <a:ext cx="142848" cy="1413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4" name="타원 2073">
              <a:extLst>
                <a:ext uri="{FF2B5EF4-FFF2-40B4-BE49-F238E27FC236}">
                  <a16:creationId xmlns:a16="http://schemas.microsoft.com/office/drawing/2014/main" id="{A88DA156-0908-DEDA-F984-B52866A02ED1}"/>
                </a:ext>
              </a:extLst>
            </p:cNvPr>
            <p:cNvSpPr/>
            <p:nvPr/>
          </p:nvSpPr>
          <p:spPr>
            <a:xfrm>
              <a:off x="8600240" y="4157791"/>
              <a:ext cx="142848" cy="1413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6457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754</Words>
  <Application>Microsoft Office PowerPoint</Application>
  <PresentationFormat>사용자 지정</PresentationFormat>
  <Paragraphs>150</Paragraphs>
  <Slides>11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Arial</vt:lpstr>
      <vt:lpstr>맑은 고딕</vt:lpstr>
      <vt:lpstr>Pretendard Regular</vt:lpstr>
      <vt:lpstr>Calibri</vt:lpstr>
      <vt:lpstr>Gmarket Sans Medium</vt:lpstr>
      <vt:lpstr>Pretendard Light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68</cp:revision>
  <dcterms:created xsi:type="dcterms:W3CDTF">2006-08-16T00:00:00Z</dcterms:created>
  <dcterms:modified xsi:type="dcterms:W3CDTF">2025-03-20T08:56:52Z</dcterms:modified>
</cp:coreProperties>
</file>